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2" r:id="rId2"/>
    <p:sldId id="256" r:id="rId3"/>
    <p:sldId id="257" r:id="rId4"/>
    <p:sldId id="258" r:id="rId5"/>
    <p:sldId id="260" r:id="rId6"/>
    <p:sldId id="261" r:id="rId7"/>
    <p:sldId id="263" r:id="rId8"/>
    <p:sldId id="259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88"/>
    <p:restoredTop sz="97516"/>
  </p:normalViewPr>
  <p:slideViewPr>
    <p:cSldViewPr snapToGrid="0" snapToObjects="1">
      <p:cViewPr varScale="1">
        <p:scale>
          <a:sx n="191" d="100"/>
          <a:sy n="191" d="100"/>
        </p:scale>
        <p:origin x="10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39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97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93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96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52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14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17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21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78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5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99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891E3-4B63-D042-AFC6-94ABA3E30F25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6363E-D4F2-4540-BAFF-DDFC13764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89C14F-E43D-AD4F-9EE9-7AEBB0D0ABAB}"/>
              </a:ext>
            </a:extLst>
          </p:cNvPr>
          <p:cNvSpPr txBox="1"/>
          <p:nvPr/>
        </p:nvSpPr>
        <p:spPr>
          <a:xfrm>
            <a:off x="0" y="0"/>
            <a:ext cx="586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Summary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F52850-63A0-D54E-AAD4-28633A9FDFEE}"/>
              </a:ext>
            </a:extLst>
          </p:cNvPr>
          <p:cNvSpPr txBox="1"/>
          <p:nvPr/>
        </p:nvSpPr>
        <p:spPr>
          <a:xfrm>
            <a:off x="-1" y="1147721"/>
            <a:ext cx="914400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The current “End Market” classification fails because “Market 1” makes up &gt;98% of all customers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By segmenting customers based on purchasing behavior (e.g., how much, how often, when, where) we can identify like-groupings of customers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Underperforming customers (compared to their segment) can be targeted for incremental revenue and cost improvement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Back-of-the-envelope analysis suggests: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$2.4B in potential revenue headroom at 10% under-performer lift rate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$3.5B in potential COGS reduction at 10% under-performer lift rate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Additional areas for exploration: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Plant optimization / redundancy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Seasonality of purchasing (consolidation, targeting)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Implementing a targeted sales-service (as opposed to engineering staff being solely responsible)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How sensitive are customers to price increases?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Which customers/markets are most influenced by regulations?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Target customers based on likelihood of incremental gain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944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F16483C8-959A-F44D-8C96-C62BC944A283}"/>
              </a:ext>
            </a:extLst>
          </p:cNvPr>
          <p:cNvSpPr txBox="1"/>
          <p:nvPr/>
        </p:nvSpPr>
        <p:spPr>
          <a:xfrm rot="16200000">
            <a:off x="-955012" y="2779216"/>
            <a:ext cx="2131665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Purchasing Behavior Variables</a:t>
            </a:r>
            <a:endParaRPr lang="en-US" sz="1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0B5864-BBF8-FF4D-ADFB-5219CF81C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35" y="110704"/>
            <a:ext cx="8611267" cy="59126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9003EC-AAAB-9B42-AED4-777F781FBAD1}"/>
              </a:ext>
            </a:extLst>
          </p:cNvPr>
          <p:cNvSpPr txBox="1"/>
          <p:nvPr/>
        </p:nvSpPr>
        <p:spPr>
          <a:xfrm rot="20181448">
            <a:off x="657131" y="645014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Buys in Q1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F5552-2A3B-CF48-97EE-D02AE452276D}"/>
              </a:ext>
            </a:extLst>
          </p:cNvPr>
          <p:cNvSpPr txBox="1"/>
          <p:nvPr/>
        </p:nvSpPr>
        <p:spPr>
          <a:xfrm>
            <a:off x="-130254" y="6304628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Characterizations: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5D022-A957-6046-A90B-514E6298F976}"/>
              </a:ext>
            </a:extLst>
          </p:cNvPr>
          <p:cNvSpPr txBox="1"/>
          <p:nvPr/>
        </p:nvSpPr>
        <p:spPr>
          <a:xfrm rot="20181448">
            <a:off x="1478034" y="6392947"/>
            <a:ext cx="1099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Buys the most, growing the fastest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F73919-3A53-6A46-A903-95EE9B1D4F05}"/>
              </a:ext>
            </a:extLst>
          </p:cNvPr>
          <p:cNvSpPr txBox="1"/>
          <p:nvPr/>
        </p:nvSpPr>
        <p:spPr>
          <a:xfrm rot="20181448">
            <a:off x="2405661" y="6388590"/>
            <a:ext cx="1099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Buys in Q4, some returns/discounts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FD4258-A3BF-8044-A9B4-2E9DF9305E21}"/>
              </a:ext>
            </a:extLst>
          </p:cNvPr>
          <p:cNvSpPr txBox="1"/>
          <p:nvPr/>
        </p:nvSpPr>
        <p:spPr>
          <a:xfrm rot="20181448">
            <a:off x="3333289" y="6388590"/>
            <a:ext cx="1099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Buys in Q2. Some returns/discounts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A2E911-394F-6741-B0D4-468CE2B00006}"/>
              </a:ext>
            </a:extLst>
          </p:cNvPr>
          <p:cNvSpPr txBox="1"/>
          <p:nvPr/>
        </p:nvSpPr>
        <p:spPr>
          <a:xfrm rot="20181448">
            <a:off x="4076403" y="6392945"/>
            <a:ext cx="1099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Buys in Q23. High volume but low profit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1F110C-E876-DC40-884E-9D30E128B777}"/>
              </a:ext>
            </a:extLst>
          </p:cNvPr>
          <p:cNvSpPr txBox="1"/>
          <p:nvPr/>
        </p:nvSpPr>
        <p:spPr>
          <a:xfrm rot="20181448">
            <a:off x="4991787" y="6370406"/>
            <a:ext cx="1099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Highest returns/discounts. Buys in Q4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D7411-DDA0-474D-B2F7-4B1CF8F263DE}"/>
              </a:ext>
            </a:extLst>
          </p:cNvPr>
          <p:cNvSpPr txBox="1"/>
          <p:nvPr/>
        </p:nvSpPr>
        <p:spPr>
          <a:xfrm rot="20181448">
            <a:off x="5875732" y="6427115"/>
            <a:ext cx="1099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Some returns/discounts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AC609C-9B39-AC47-A936-67BDC20A5147}"/>
              </a:ext>
            </a:extLst>
          </p:cNvPr>
          <p:cNvSpPr txBox="1"/>
          <p:nvPr/>
        </p:nvSpPr>
        <p:spPr>
          <a:xfrm rot="20181448">
            <a:off x="6834798" y="6367279"/>
            <a:ext cx="1099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Highest YoY Volume Growth with little discounts/returns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8E8A5B-8E2E-234C-9CF9-97FC0E1E21E7}"/>
              </a:ext>
            </a:extLst>
          </p:cNvPr>
          <p:cNvSpPr txBox="1"/>
          <p:nvPr/>
        </p:nvSpPr>
        <p:spPr>
          <a:xfrm>
            <a:off x="-182964" y="5942491"/>
            <a:ext cx="12475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Number of Customers: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5A2713-A0EB-6B43-9C12-8BF79604A345}"/>
              </a:ext>
            </a:extLst>
          </p:cNvPr>
          <p:cNvSpPr txBox="1"/>
          <p:nvPr/>
        </p:nvSpPr>
        <p:spPr>
          <a:xfrm>
            <a:off x="980715" y="5942468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34,10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E6390B-CD85-0F4E-888A-3FAC063E878F}"/>
              </a:ext>
            </a:extLst>
          </p:cNvPr>
          <p:cNvSpPr txBox="1"/>
          <p:nvPr/>
        </p:nvSpPr>
        <p:spPr>
          <a:xfrm>
            <a:off x="1821640" y="5942468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92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B40B8C-1162-8546-B1B5-4349634FD322}"/>
              </a:ext>
            </a:extLst>
          </p:cNvPr>
          <p:cNvSpPr txBox="1"/>
          <p:nvPr/>
        </p:nvSpPr>
        <p:spPr>
          <a:xfrm>
            <a:off x="2675851" y="5942468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4,848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5555A0-90B0-B642-83B8-51F6B6F75E15}"/>
              </a:ext>
            </a:extLst>
          </p:cNvPr>
          <p:cNvSpPr txBox="1"/>
          <p:nvPr/>
        </p:nvSpPr>
        <p:spPr>
          <a:xfrm>
            <a:off x="3512713" y="5942468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3,162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32F81B-30F8-5844-9C81-970FC5E7B34A}"/>
              </a:ext>
            </a:extLst>
          </p:cNvPr>
          <p:cNvSpPr txBox="1"/>
          <p:nvPr/>
        </p:nvSpPr>
        <p:spPr>
          <a:xfrm>
            <a:off x="4373291" y="5942468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5,203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B7D977-2EF3-994A-BA4E-7979F8F8C9C3}"/>
              </a:ext>
            </a:extLst>
          </p:cNvPr>
          <p:cNvSpPr txBox="1"/>
          <p:nvPr/>
        </p:nvSpPr>
        <p:spPr>
          <a:xfrm>
            <a:off x="5201908" y="5942468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5,117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87B9AB-BF3B-9B4E-B9BA-2396B686D6D3}"/>
              </a:ext>
            </a:extLst>
          </p:cNvPr>
          <p:cNvSpPr txBox="1"/>
          <p:nvPr/>
        </p:nvSpPr>
        <p:spPr>
          <a:xfrm>
            <a:off x="6059157" y="5942468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2,486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CB8DF3-FA25-B745-96EC-1D5359D717DF}"/>
              </a:ext>
            </a:extLst>
          </p:cNvPr>
          <p:cNvSpPr txBox="1"/>
          <p:nvPr/>
        </p:nvSpPr>
        <p:spPr>
          <a:xfrm>
            <a:off x="6908121" y="5942468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2009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CC81EB-7819-1E49-991A-A0DB5392A9BE}"/>
              </a:ext>
            </a:extLst>
          </p:cNvPr>
          <p:cNvSpPr txBox="1"/>
          <p:nvPr/>
        </p:nvSpPr>
        <p:spPr>
          <a:xfrm>
            <a:off x="0" y="0"/>
            <a:ext cx="5868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Customer Characteristics by Cluster: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EB223E-0161-6E45-98A3-ED67C7117091}"/>
              </a:ext>
            </a:extLst>
          </p:cNvPr>
          <p:cNvSpPr txBox="1"/>
          <p:nvPr/>
        </p:nvSpPr>
        <p:spPr>
          <a:xfrm>
            <a:off x="3669220" y="110704"/>
            <a:ext cx="1256121" cy="18498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Clusters: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5699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815FBE5-29C0-E046-A7AF-C56076230CA8}"/>
              </a:ext>
            </a:extLst>
          </p:cNvPr>
          <p:cNvSpPr txBox="1"/>
          <p:nvPr/>
        </p:nvSpPr>
        <p:spPr>
          <a:xfrm rot="18887683">
            <a:off x="774297" y="6087373"/>
            <a:ext cx="1099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Entire Portfolio, mostly unremarkable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8CC5B9-72EA-2E4C-A1DC-C5BF8607E706}"/>
              </a:ext>
            </a:extLst>
          </p:cNvPr>
          <p:cNvSpPr txBox="1"/>
          <p:nvPr/>
        </p:nvSpPr>
        <p:spPr>
          <a:xfrm>
            <a:off x="-130254" y="6113022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Characterizations: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5CA6F0-DFA6-5D4A-8137-C283C3EFBF3A}"/>
              </a:ext>
            </a:extLst>
          </p:cNvPr>
          <p:cNvSpPr txBox="1"/>
          <p:nvPr/>
        </p:nvSpPr>
        <p:spPr>
          <a:xfrm>
            <a:off x="-167558" y="5642122"/>
            <a:ext cx="12475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Number of Customers: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D726FB7-FF81-474D-8595-A0655FE851C9}"/>
              </a:ext>
            </a:extLst>
          </p:cNvPr>
          <p:cNvSpPr txBox="1"/>
          <p:nvPr/>
        </p:nvSpPr>
        <p:spPr>
          <a:xfrm>
            <a:off x="1096114" y="5639504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26,023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8DC30E-DEC3-354B-AC5D-C359FD4AB359}"/>
              </a:ext>
            </a:extLst>
          </p:cNvPr>
          <p:cNvSpPr txBox="1"/>
          <p:nvPr/>
        </p:nvSpPr>
        <p:spPr>
          <a:xfrm>
            <a:off x="1512035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47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A13579-11AE-7A40-B633-6DE9DD39AF0B}"/>
              </a:ext>
            </a:extLst>
          </p:cNvPr>
          <p:cNvSpPr txBox="1"/>
          <p:nvPr/>
        </p:nvSpPr>
        <p:spPr>
          <a:xfrm>
            <a:off x="1962133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36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50CBC1-FB9B-3A40-8587-1E8DCD9A18F6}"/>
              </a:ext>
            </a:extLst>
          </p:cNvPr>
          <p:cNvSpPr txBox="1"/>
          <p:nvPr/>
        </p:nvSpPr>
        <p:spPr>
          <a:xfrm>
            <a:off x="2347341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125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0B8303-9281-724A-BA2F-894EA25891E1}"/>
              </a:ext>
            </a:extLst>
          </p:cNvPr>
          <p:cNvSpPr txBox="1"/>
          <p:nvPr/>
        </p:nvSpPr>
        <p:spPr>
          <a:xfrm>
            <a:off x="2782558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33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73CA4A-FEB3-A148-A029-C9A5F47BBF03}"/>
              </a:ext>
            </a:extLst>
          </p:cNvPr>
          <p:cNvSpPr txBox="1"/>
          <p:nvPr/>
        </p:nvSpPr>
        <p:spPr>
          <a:xfrm>
            <a:off x="3206677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38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C59A3AD-82B8-8549-B9F8-801C725C6F4C}"/>
              </a:ext>
            </a:extLst>
          </p:cNvPr>
          <p:cNvSpPr txBox="1"/>
          <p:nvPr/>
        </p:nvSpPr>
        <p:spPr>
          <a:xfrm>
            <a:off x="3641894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7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8F144B-F23D-9D44-891C-99DC67191E42}"/>
              </a:ext>
            </a:extLst>
          </p:cNvPr>
          <p:cNvSpPr txBox="1"/>
          <p:nvPr/>
        </p:nvSpPr>
        <p:spPr>
          <a:xfrm>
            <a:off x="4480051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8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0457B45-A0DE-6746-A7FE-D5FD51EE1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221" y="14087"/>
            <a:ext cx="8312727" cy="562106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1617D04-1157-CF4D-B407-49C1AE6ED25E}"/>
              </a:ext>
            </a:extLst>
          </p:cNvPr>
          <p:cNvSpPr txBox="1"/>
          <p:nvPr/>
        </p:nvSpPr>
        <p:spPr>
          <a:xfrm>
            <a:off x="4905002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36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706F07-4978-5F42-B982-EF629AAA3C28}"/>
              </a:ext>
            </a:extLst>
          </p:cNvPr>
          <p:cNvSpPr txBox="1"/>
          <p:nvPr/>
        </p:nvSpPr>
        <p:spPr>
          <a:xfrm>
            <a:off x="5357321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125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832B9A-48AE-BE46-986A-D79E401CE699}"/>
              </a:ext>
            </a:extLst>
          </p:cNvPr>
          <p:cNvSpPr txBox="1"/>
          <p:nvPr/>
        </p:nvSpPr>
        <p:spPr>
          <a:xfrm>
            <a:off x="5760063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33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06E6E45-8D26-9042-ABEE-6BCBC52F420F}"/>
              </a:ext>
            </a:extLst>
          </p:cNvPr>
          <p:cNvSpPr txBox="1"/>
          <p:nvPr/>
        </p:nvSpPr>
        <p:spPr>
          <a:xfrm>
            <a:off x="6216657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38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10C875-90E9-764C-BCB9-4DF924FB5B8B}"/>
              </a:ext>
            </a:extLst>
          </p:cNvPr>
          <p:cNvSpPr txBox="1"/>
          <p:nvPr/>
        </p:nvSpPr>
        <p:spPr>
          <a:xfrm>
            <a:off x="6616172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99866C-40AE-AC4F-8F73-2CB185EF9532}"/>
              </a:ext>
            </a:extLst>
          </p:cNvPr>
          <p:cNvSpPr txBox="1"/>
          <p:nvPr/>
        </p:nvSpPr>
        <p:spPr>
          <a:xfrm>
            <a:off x="7040291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F3A9C6-CD42-354B-9807-CEC00A54297D}"/>
              </a:ext>
            </a:extLst>
          </p:cNvPr>
          <p:cNvSpPr txBox="1"/>
          <p:nvPr/>
        </p:nvSpPr>
        <p:spPr>
          <a:xfrm>
            <a:off x="4070094" y="5640086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E58508-2141-F84B-BB16-AEEE3E9E333D}"/>
              </a:ext>
            </a:extLst>
          </p:cNvPr>
          <p:cNvSpPr txBox="1"/>
          <p:nvPr/>
        </p:nvSpPr>
        <p:spPr>
          <a:xfrm>
            <a:off x="1068554" y="5956150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…?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009FA1F-1350-8D4C-8C22-80AD6B7F8C5A}"/>
              </a:ext>
            </a:extLst>
          </p:cNvPr>
          <p:cNvSpPr txBox="1"/>
          <p:nvPr/>
        </p:nvSpPr>
        <p:spPr>
          <a:xfrm>
            <a:off x="1533748" y="5962670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rgbClr val="FF0000"/>
                </a:solidFill>
              </a:rPr>
              <a:t>…?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D6D07B9-60E7-5F4E-8747-AB4BD9F623DE}"/>
              </a:ext>
            </a:extLst>
          </p:cNvPr>
          <p:cNvSpPr txBox="1"/>
          <p:nvPr/>
        </p:nvSpPr>
        <p:spPr>
          <a:xfrm>
            <a:off x="1924298" y="5956150"/>
            <a:ext cx="10995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>
                <a:solidFill>
                  <a:srgbClr val="FF0000"/>
                </a:solidFill>
              </a:rPr>
              <a:t>…?</a:t>
            </a:r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84F33C-9515-AF4B-A73D-692F430466F4}"/>
              </a:ext>
            </a:extLst>
          </p:cNvPr>
          <p:cNvSpPr txBox="1"/>
          <p:nvPr/>
        </p:nvSpPr>
        <p:spPr>
          <a:xfrm>
            <a:off x="0" y="0"/>
            <a:ext cx="5868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“End Market” Segmentation Fails because all customers are in “Market 1”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99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B72377F-8E17-474A-AAD7-2976DEBD7C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545861"/>
              </p:ext>
            </p:extLst>
          </p:nvPr>
        </p:nvGraphicFramePr>
        <p:xfrm>
          <a:off x="653821" y="3866715"/>
          <a:ext cx="7557700" cy="25136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1271">
                  <a:extLst>
                    <a:ext uri="{9D8B030D-6E8A-4147-A177-3AD203B41FA5}">
                      <a16:colId xmlns:a16="http://schemas.microsoft.com/office/drawing/2014/main" val="2496898366"/>
                    </a:ext>
                  </a:extLst>
                </a:gridCol>
                <a:gridCol w="1976429">
                  <a:extLst>
                    <a:ext uri="{9D8B030D-6E8A-4147-A177-3AD203B41FA5}">
                      <a16:colId xmlns:a16="http://schemas.microsoft.com/office/drawing/2014/main" val="1760266122"/>
                    </a:ext>
                  </a:extLst>
                </a:gridCol>
                <a:gridCol w="2376000">
                  <a:extLst>
                    <a:ext uri="{9D8B030D-6E8A-4147-A177-3AD203B41FA5}">
                      <a16:colId xmlns:a16="http://schemas.microsoft.com/office/drawing/2014/main" val="1764909043"/>
                    </a:ext>
                  </a:extLst>
                </a:gridCol>
                <a:gridCol w="1944000">
                  <a:extLst>
                    <a:ext uri="{9D8B030D-6E8A-4147-A177-3AD203B41FA5}">
                      <a16:colId xmlns:a16="http://schemas.microsoft.com/office/drawing/2014/main" val="3102272324"/>
                    </a:ext>
                  </a:extLst>
                </a:gridCol>
              </a:tblGrid>
              <a:tr h="2148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Customer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Average Quarterly Profit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effectLst/>
                        </a:rPr>
                        <a:t>Quarterly_Profit_cluster_mean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effectLst/>
                        </a:rPr>
                        <a:t>Quarterly_Profit_delta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0569239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Customer 2243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3,346,865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(143,671,087)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957386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Customer 2424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12,763,173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(134,254,778)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6462583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Customer 2578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7,186,739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(139,831,212)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9343673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Customer 3939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14,007,406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(133,010,546)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236219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Customer 4077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1,736,164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(145,281,787)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9301095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Customer 4865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16,478,070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(130,539,882)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616719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Customer 518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14,749,410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(132,268,541)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660254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Customer 573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4,847,317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(142,170,634)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8410479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Customer 577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12,863,103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(134,154,849)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2552940"/>
                  </a:ext>
                </a:extLst>
              </a:tr>
              <a:tr h="229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Customer 734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9,650,885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147,017,951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(137,367,066)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3257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377618B-9FE8-0C43-BAA8-AA8E11043DCA}"/>
              </a:ext>
            </a:extLst>
          </p:cNvPr>
          <p:cNvSpPr txBox="1"/>
          <p:nvPr/>
        </p:nvSpPr>
        <p:spPr>
          <a:xfrm>
            <a:off x="72000" y="0"/>
            <a:ext cx="586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Targeting Customers for Interventions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287DE8-7B93-0040-BC75-3A37136C97A6}"/>
              </a:ext>
            </a:extLst>
          </p:cNvPr>
          <p:cNvSpPr txBox="1"/>
          <p:nvPr/>
        </p:nvSpPr>
        <p:spPr>
          <a:xfrm>
            <a:off x="72000" y="773124"/>
            <a:ext cx="71297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Process: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Assign cluster to each customer along with information about common cluster behavior (e.g., average profit)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Identify customers that are under-performing relative to their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Target customers in order of potential upside (delta from group mean)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future exploration: Target customers based on </a:t>
            </a:r>
            <a:r>
              <a:rPr lang="en-US" i="1" dirty="0"/>
              <a:t>likelihood of incremental gain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C7A989-FDDA-1043-9C13-1E9BC84189F1}"/>
              </a:ext>
            </a:extLst>
          </p:cNvPr>
          <p:cNvSpPr txBox="1"/>
          <p:nvPr/>
        </p:nvSpPr>
        <p:spPr>
          <a:xfrm>
            <a:off x="0" y="3375048"/>
            <a:ext cx="712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Top 10 Customers by difference from cluster mean:</a:t>
            </a:r>
          </a:p>
        </p:txBody>
      </p:sp>
    </p:spTree>
    <p:extLst>
      <p:ext uri="{BB962C8B-B14F-4D97-AF65-F5344CB8AC3E}">
        <p14:creationId xmlns:p14="http://schemas.microsoft.com/office/powerpoint/2010/main" val="921229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F3CC10-5B5A-A644-81FD-7D5F2610B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45" y="803737"/>
            <a:ext cx="8312727" cy="56551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25D31E-EC02-884B-BCE3-7EF6EDE0D0D5}"/>
              </a:ext>
            </a:extLst>
          </p:cNvPr>
          <p:cNvSpPr txBox="1"/>
          <p:nvPr/>
        </p:nvSpPr>
        <p:spPr>
          <a:xfrm>
            <a:off x="5591593" y="142114"/>
            <a:ext cx="3010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$2.4B in potential cost savings at 10% increase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D50AF1-DD58-6E45-AC4A-FD0656012FF6}"/>
              </a:ext>
            </a:extLst>
          </p:cNvPr>
          <p:cNvCxnSpPr>
            <a:cxnSpLocks/>
          </p:cNvCxnSpPr>
          <p:nvPr/>
        </p:nvCxnSpPr>
        <p:spPr>
          <a:xfrm flipH="1">
            <a:off x="5832000" y="788445"/>
            <a:ext cx="1264713" cy="99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E185A43-4CEE-1C45-8B99-815C0CF67C25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379201" y="788445"/>
            <a:ext cx="717512" cy="90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A9F65B8-61BA-F14F-9F9B-1E304C151DB7}"/>
              </a:ext>
            </a:extLst>
          </p:cNvPr>
          <p:cNvSpPr txBox="1"/>
          <p:nvPr/>
        </p:nvSpPr>
        <p:spPr>
          <a:xfrm>
            <a:off x="72000" y="0"/>
            <a:ext cx="544109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Upside: Increasing Revenues</a:t>
            </a:r>
          </a:p>
          <a:p>
            <a:r>
              <a:rPr lang="en-US" sz="1400" i="1" dirty="0"/>
              <a:t>If 10%-50% of underperformers could be moved to the mean, how much would that be worth?</a:t>
            </a:r>
          </a:p>
        </p:txBody>
      </p:sp>
    </p:spTree>
    <p:extLst>
      <p:ext uri="{BB962C8B-B14F-4D97-AF65-F5344CB8AC3E}">
        <p14:creationId xmlns:p14="http://schemas.microsoft.com/office/powerpoint/2010/main" val="193389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AEFCBB-2F38-E049-B98F-040D033A3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097" y="762410"/>
            <a:ext cx="8312727" cy="57054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94521C-CD8C-C748-9D0D-E1E8AE620306}"/>
              </a:ext>
            </a:extLst>
          </p:cNvPr>
          <p:cNvSpPr txBox="1"/>
          <p:nvPr/>
        </p:nvSpPr>
        <p:spPr>
          <a:xfrm>
            <a:off x="5591593" y="142114"/>
            <a:ext cx="3010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$3.5B in potential cost savings at 10% reduction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6A0DC1-AA81-1848-B0C1-6506A08D483F}"/>
              </a:ext>
            </a:extLst>
          </p:cNvPr>
          <p:cNvCxnSpPr>
            <a:cxnSpLocks/>
          </p:cNvCxnSpPr>
          <p:nvPr/>
        </p:nvCxnSpPr>
        <p:spPr>
          <a:xfrm flipH="1">
            <a:off x="6012383" y="788445"/>
            <a:ext cx="1084329" cy="457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86A8F89-D6C3-2B47-BE63-25010E6B2B8F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376524" y="788445"/>
            <a:ext cx="720189" cy="781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F520EFC-A010-C04E-B1F7-C5E3D52DA193}"/>
              </a:ext>
            </a:extLst>
          </p:cNvPr>
          <p:cNvSpPr txBox="1"/>
          <p:nvPr/>
        </p:nvSpPr>
        <p:spPr>
          <a:xfrm>
            <a:off x="72000" y="0"/>
            <a:ext cx="544109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Upside: Decreasing COGS</a:t>
            </a:r>
          </a:p>
          <a:p>
            <a:r>
              <a:rPr lang="en-US" sz="1400" i="1" dirty="0"/>
              <a:t>If 10%-50% of underperformers could be moved to the mean, how much would that be worth?</a:t>
            </a:r>
          </a:p>
        </p:txBody>
      </p:sp>
    </p:spTree>
    <p:extLst>
      <p:ext uri="{BB962C8B-B14F-4D97-AF65-F5344CB8AC3E}">
        <p14:creationId xmlns:p14="http://schemas.microsoft.com/office/powerpoint/2010/main" val="1214546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4BA91-1B2B-ED41-BE63-7BCB2DD4C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37999-B63E-9D4A-B3E1-53B438E7E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Future Topics:</a:t>
            </a:r>
          </a:p>
          <a:p>
            <a:r>
              <a:rPr lang="en-US" sz="1800" dirty="0"/>
              <a:t>Employ predictive modeling to target customers based on things like:</a:t>
            </a:r>
          </a:p>
          <a:p>
            <a:pPr lvl="1"/>
            <a:r>
              <a:rPr lang="en-US" sz="1400" dirty="0"/>
              <a:t>Predicted sensitivity to increased prices</a:t>
            </a:r>
          </a:p>
          <a:p>
            <a:pPr lvl="1"/>
            <a:r>
              <a:rPr lang="en-US" sz="1400" dirty="0"/>
              <a:t>Likelihood of attrition</a:t>
            </a:r>
          </a:p>
          <a:p>
            <a:pPr lvl="1"/>
            <a:r>
              <a:rPr lang="en-US" sz="1400" dirty="0"/>
              <a:t>Likelihood to consolidate plants/products</a:t>
            </a:r>
          </a:p>
          <a:p>
            <a:pPr lvl="1"/>
            <a:r>
              <a:rPr lang="en-US" sz="1400" dirty="0"/>
              <a:t>Additional data needed: Price of eventual goods sold by customers using our parts</a:t>
            </a:r>
          </a:p>
          <a:p>
            <a:r>
              <a:rPr lang="en-US" sz="1800" dirty="0"/>
              <a:t>Non-linear optimization of product mix / manufacturing output</a:t>
            </a:r>
          </a:p>
          <a:p>
            <a:pPr lvl="1"/>
            <a:r>
              <a:rPr lang="en-US" sz="1400" dirty="0"/>
              <a:t>What is the exact right mix of products to produce so as to:</a:t>
            </a:r>
          </a:p>
          <a:p>
            <a:pPr lvl="2"/>
            <a:r>
              <a:rPr lang="en-US" sz="1000" dirty="0"/>
              <a:t>Maximize revenue</a:t>
            </a:r>
          </a:p>
          <a:p>
            <a:pPr lvl="2"/>
            <a:r>
              <a:rPr lang="en-US" sz="1000" dirty="0"/>
              <a:t>Minimize cost</a:t>
            </a:r>
          </a:p>
          <a:p>
            <a:pPr lvl="2"/>
            <a:r>
              <a:rPr lang="en-US" sz="1000" dirty="0"/>
              <a:t>Maximize LTV of customer</a:t>
            </a:r>
          </a:p>
          <a:p>
            <a:r>
              <a:rPr lang="en-US" sz="1800" dirty="0"/>
              <a:t>Plant optimization</a:t>
            </a:r>
          </a:p>
          <a:p>
            <a:pPr lvl="1"/>
            <a:r>
              <a:rPr lang="en-US" sz="1400" dirty="0"/>
              <a:t>Redundancy in plants</a:t>
            </a:r>
          </a:p>
          <a:p>
            <a:pPr lvl="1"/>
            <a:r>
              <a:rPr lang="en-US" sz="1400" dirty="0"/>
              <a:t>Consolidation</a:t>
            </a:r>
          </a:p>
          <a:p>
            <a:pPr lvl="1"/>
            <a:r>
              <a:rPr lang="en-US" sz="1400" dirty="0"/>
              <a:t>Logistics optimization</a:t>
            </a:r>
          </a:p>
          <a:p>
            <a:pPr lvl="2"/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35032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4BA91-1B2B-ED41-BE63-7BCB2DD4C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37999-B63E-9D4A-B3E1-53B438E7E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 choose 8 clusters?</a:t>
            </a:r>
          </a:p>
          <a:p>
            <a:r>
              <a:rPr lang="en-US" sz="1800" dirty="0"/>
              <a:t>”Elbow” method reveals 8 clusters is optimal</a:t>
            </a:r>
          </a:p>
          <a:p>
            <a:r>
              <a:rPr lang="en-US" sz="1800" dirty="0"/>
              <a:t>Few enough to be understandable, and increasing group size incrementally decreases the Sum of Squared Errors within clusters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436A1-2BFE-6F4F-BC20-103E45B55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479" y="3356196"/>
            <a:ext cx="5810895" cy="350180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BD2CE4D-BB50-A847-8B4A-AF63BB50A8C1}"/>
              </a:ext>
            </a:extLst>
          </p:cNvPr>
          <p:cNvSpPr txBox="1">
            <a:spLocks/>
          </p:cNvSpPr>
          <p:nvPr/>
        </p:nvSpPr>
        <p:spPr>
          <a:xfrm>
            <a:off x="1969099" y="3356196"/>
            <a:ext cx="2596227" cy="26135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SSE of </a:t>
            </a:r>
            <a:r>
              <a:rPr lang="en-US" sz="1600" dirty="0" err="1"/>
              <a:t>kmedians</a:t>
            </a:r>
            <a:r>
              <a:rPr lang="en-US" sz="1600" dirty="0"/>
              <a:t> across different 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96236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</TotalTime>
  <Words>686</Words>
  <Application>Microsoft Macintosh PowerPoint</Application>
  <PresentationFormat>On-screen Show (4:3)</PresentationFormat>
  <Paragraphs>135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Appendix</vt:lpstr>
      <vt:lpstr>Appendix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Kiely</dc:creator>
  <cp:lastModifiedBy>Tim Kiely</cp:lastModifiedBy>
  <cp:revision>17</cp:revision>
  <dcterms:created xsi:type="dcterms:W3CDTF">2018-04-21T17:44:51Z</dcterms:created>
  <dcterms:modified xsi:type="dcterms:W3CDTF">2018-04-21T20:12:12Z</dcterms:modified>
</cp:coreProperties>
</file>

<file path=docProps/thumbnail.jpeg>
</file>